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6"/>
  </p:notesMasterIdLst>
  <p:handoutMasterIdLst>
    <p:handoutMasterId r:id="rId47"/>
  </p:handoutMasterIdLst>
  <p:sldIdLst>
    <p:sldId id="261" r:id="rId3"/>
    <p:sldId id="266" r:id="rId4"/>
    <p:sldId id="265" r:id="rId5"/>
    <p:sldId id="331" r:id="rId6"/>
    <p:sldId id="267" r:id="rId7"/>
    <p:sldId id="332" r:id="rId8"/>
    <p:sldId id="293" r:id="rId9"/>
    <p:sldId id="309" r:id="rId10"/>
    <p:sldId id="307" r:id="rId11"/>
    <p:sldId id="333" r:id="rId12"/>
    <p:sldId id="329" r:id="rId13"/>
    <p:sldId id="339" r:id="rId14"/>
    <p:sldId id="319" r:id="rId15"/>
    <p:sldId id="320" r:id="rId16"/>
    <p:sldId id="321" r:id="rId17"/>
    <p:sldId id="334" r:id="rId18"/>
    <p:sldId id="322" r:id="rId19"/>
    <p:sldId id="323" r:id="rId20"/>
    <p:sldId id="335" r:id="rId21"/>
    <p:sldId id="324" r:id="rId22"/>
    <p:sldId id="325" r:id="rId23"/>
    <p:sldId id="326" r:id="rId24"/>
    <p:sldId id="271" r:id="rId25"/>
    <p:sldId id="272" r:id="rId26"/>
    <p:sldId id="273" r:id="rId27"/>
    <p:sldId id="330" r:id="rId28"/>
    <p:sldId id="274" r:id="rId29"/>
    <p:sldId id="275" r:id="rId30"/>
    <p:sldId id="276" r:id="rId31"/>
    <p:sldId id="328" r:id="rId32"/>
    <p:sldId id="336" r:id="rId33"/>
    <p:sldId id="281" r:id="rId34"/>
    <p:sldId id="308" r:id="rId35"/>
    <p:sldId id="311" r:id="rId36"/>
    <p:sldId id="312" r:id="rId37"/>
    <p:sldId id="313" r:id="rId38"/>
    <p:sldId id="337" r:id="rId39"/>
    <p:sldId id="340" r:id="rId40"/>
    <p:sldId id="341" r:id="rId41"/>
    <p:sldId id="283" r:id="rId42"/>
    <p:sldId id="338" r:id="rId43"/>
    <p:sldId id="287" r:id="rId44"/>
    <p:sldId id="327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766"/>
    <a:srgbClr val="1D8DB0"/>
    <a:srgbClr val="488092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A20045-5D98-4255-9953-99852ACD21B5}" v="91" dt="2018-12-17T14:38:13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7" autoAdjust="0"/>
    <p:restoredTop sz="94652"/>
  </p:normalViewPr>
  <p:slideViewPr>
    <p:cSldViewPr snapToGrid="0" snapToObjects="1">
      <p:cViewPr varScale="1">
        <p:scale>
          <a:sx n="108" d="100"/>
          <a:sy n="108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17-12-18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17-12-18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83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12/17/18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12/17/18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12/17/18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40.xml"/><Relationship Id="rId5" Type="http://schemas.openxmlformats.org/officeDocument/2006/relationships/slide" Target="slide13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40.xml"/><Relationship Id="rId5" Type="http://schemas.openxmlformats.org/officeDocument/2006/relationships/slide" Target="slide13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40.xml"/><Relationship Id="rId5" Type="http://schemas.openxmlformats.org/officeDocument/2006/relationships/slide" Target="slide13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40.xml"/><Relationship Id="rId5" Type="http://schemas.openxmlformats.org/officeDocument/2006/relationships/slide" Target="slide13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40.xml"/><Relationship Id="rId5" Type="http://schemas.openxmlformats.org/officeDocument/2006/relationships/slide" Target="slide13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40.xml"/><Relationship Id="rId5" Type="http://schemas.openxmlformats.org/officeDocument/2006/relationships/slide" Target="slide13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40.xml"/><Relationship Id="rId5" Type="http://schemas.openxmlformats.org/officeDocument/2006/relationships/slide" Target="slide13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40.xml"/><Relationship Id="rId5" Type="http://schemas.openxmlformats.org/officeDocument/2006/relationships/slide" Target="slide13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40.xml"/><Relationship Id="rId5" Type="http://schemas.openxmlformats.org/officeDocument/2006/relationships/slide" Target="slide13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40.xml"/><Relationship Id="rId5" Type="http://schemas.openxmlformats.org/officeDocument/2006/relationships/slide" Target="slide13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40.xml"/><Relationship Id="rId5" Type="http://schemas.openxmlformats.org/officeDocument/2006/relationships/slide" Target="slide13.xml"/><Relationship Id="rId10" Type="http://schemas.openxmlformats.org/officeDocument/2006/relationships/slide" Target="slide43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8632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2" action="ppaction://hlinksldjump"/>
              </a:rPr>
              <a:t>Introduction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3" action="ppaction://hlinksldjump"/>
              </a:rPr>
              <a:t>Problem description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4" action="ppaction://hlinksldjump"/>
              </a:rPr>
              <a:t>Hardware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hlinkClick r:id="rId5" action="ppaction://hlinksldjump"/>
              </a:rPr>
              <a:t>Software</a:t>
            </a:r>
            <a:endParaRPr lang="en-US" sz="1800" b="1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6" action="ppaction://hlinksldjump"/>
              </a:rPr>
              <a:t>Depth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7" action="ppaction://hlinksldjump"/>
              </a:rPr>
              <a:t>Overlap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8" action="ppaction://hlinksldjump"/>
              </a:rPr>
              <a:t>Colour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9" action="ppaction://hlinksldjump"/>
              </a:rPr>
              <a:t>Application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0" action="ppaction://hlinksldjump"/>
              </a:rPr>
              <a:t>Flaws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1" action="ppaction://hlinksldjump"/>
              </a:rPr>
              <a:t>GUI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2" action="ppaction://hlinksldjump"/>
              </a:rPr>
              <a:t>Conclusion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948228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F94FF7-6B69-AC48-A3B6-CF8FAC08F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B7EB-CED3-E74C-A987-29317DAB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4A3753-E534-0A41-9E7D-9B185BA9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Samenvatting</a:t>
            </a:r>
            <a:r>
              <a:rPr lang="en-US" dirty="0"/>
              <a:t> software</a:t>
            </a:r>
          </a:p>
        </p:txBody>
      </p:sp>
    </p:spTree>
    <p:extLst>
      <p:ext uri="{BB962C8B-B14F-4D97-AF65-F5344CB8AC3E}">
        <p14:creationId xmlns:p14="http://schemas.microsoft.com/office/powerpoint/2010/main" val="2722776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8632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2" action="ppaction://hlinksldjump"/>
              </a:rPr>
              <a:t>Introduction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3" action="ppaction://hlinksldjump"/>
              </a:rPr>
              <a:t>Problem description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4" action="ppaction://hlinksldjump"/>
              </a:rPr>
              <a:t>Hardware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5" action="ppaction://hlinksldjump"/>
              </a:rPr>
              <a:t>Software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b="1" dirty="0">
                <a:hlinkClick r:id="rId6" action="ppaction://hlinksldjump"/>
              </a:rPr>
              <a:t>Depth</a:t>
            </a:r>
            <a:endParaRPr lang="en-US" sz="1800" b="1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7" action="ppaction://hlinksldjump"/>
              </a:rPr>
              <a:t>Overlap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8" action="ppaction://hlinksldjump"/>
              </a:rPr>
              <a:t>Colour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9" action="ppaction://hlinksldjump"/>
              </a:rPr>
              <a:t>Application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0" action="ppaction://hlinksldjump"/>
              </a:rPr>
              <a:t>Flaws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1" action="ppaction://hlinksldjump"/>
              </a:rPr>
              <a:t>GUI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2" action="ppaction://hlinksldjump"/>
              </a:rPr>
              <a:t>Conclusion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13947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FA90065-6484-474D-9F1A-90DB1F74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E0A7F-B87B-48B1-9265-A858A519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3AB74-4BBA-43FD-8C30-9269575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3230D0-32F6-4EB3-903F-A96F487F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82" y="1359036"/>
            <a:ext cx="3446318" cy="28766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F12F44-59BA-46D5-A491-F58FCBB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4" y="3940870"/>
            <a:ext cx="2839258" cy="2233828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FFFF48-60A5-4DF2-8671-A5FDB8D3A724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00321D-C86D-4014-9FA1-65A740A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67" y="3887999"/>
            <a:ext cx="2839258" cy="2237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17F7F-B104-9B4F-9938-CBEED36FB0FE}"/>
              </a:ext>
            </a:extLst>
          </p:cNvPr>
          <p:cNvSpPr txBox="1"/>
          <p:nvPr/>
        </p:nvSpPr>
        <p:spPr>
          <a:xfrm>
            <a:off x="769372" y="1579512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Detection of the difference in height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Sobel-Feldman operator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≈ Gradient vector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Convolving kernel with depth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5093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217D52-5481-432D-B4F4-EEAD85A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3985C33-91FA-4A13-954C-D8529FDF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DF3DE5-5A34-42AB-B3EB-5F522BED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633494-6A38-4B88-BA1D-54E91A9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00" y="336767"/>
            <a:ext cx="2839258" cy="22379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B8D83F9-3E94-48D1-9568-321B4D14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552" y="3875355"/>
            <a:ext cx="2826050" cy="223794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15A0003-1E67-45EE-89CD-F869FD002948}"/>
              </a:ext>
            </a:extLst>
          </p:cNvPr>
          <p:cNvCxnSpPr>
            <a:cxnSpLocks/>
          </p:cNvCxnSpPr>
          <p:nvPr/>
        </p:nvCxnSpPr>
        <p:spPr>
          <a:xfrm>
            <a:off x="9876577" y="2814451"/>
            <a:ext cx="0" cy="9073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B39B72-C691-3C47-933E-DA861FE1CAC3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Filtering of the noise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Delete noise + impossible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 &lt; x &lt; A; b &lt; y &lt; B; c &lt; value &lt;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 = 30; C  =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Result = binary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49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E9F4E21-BD43-4B2A-B449-1CE3C02D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E1B5EE9-958D-45D8-A1C4-6B49461B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327941-13FB-4D6E-87A4-0950FC3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E4145E-356E-4016-8538-0C20E368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30" y="520503"/>
            <a:ext cx="2822693" cy="22374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2C6D8-4F0B-48B2-B01B-51E840DE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0" y="3902170"/>
            <a:ext cx="2822693" cy="2217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B38900-9330-2643-A84C-52ED8F8ED534}"/>
              </a:ext>
            </a:extLst>
          </p:cNvPr>
          <p:cNvSpPr txBox="1"/>
          <p:nvPr/>
        </p:nvSpPr>
        <p:spPr>
          <a:xfrm>
            <a:off x="769372" y="1579512"/>
            <a:ext cx="513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Find the outer edge</a:t>
            </a:r>
          </a:p>
          <a:p>
            <a:endParaRPr lang="en-US" b="1" dirty="0"/>
          </a:p>
          <a:p>
            <a:r>
              <a:rPr lang="nl-BE" dirty="0"/>
              <a:t>Function runs from top left to bottom right</a:t>
            </a:r>
          </a:p>
          <a:p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0?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No edge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Next position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Edge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Surround  object with ‘-1’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-1?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Already surrounded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Skip to next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cxnSp>
        <p:nvCxnSpPr>
          <p:cNvPr id="12" name="Rechte verbindingslijn met pijl 5">
            <a:extLst>
              <a:ext uri="{FF2B5EF4-FFF2-40B4-BE49-F238E27FC236}">
                <a16:creationId xmlns:a16="http://schemas.microsoft.com/office/drawing/2014/main" id="{C83F8C4F-048F-9F4E-A452-4DB0E9546182}"/>
              </a:ext>
            </a:extLst>
          </p:cNvPr>
          <p:cNvCxnSpPr>
            <a:cxnSpLocks/>
          </p:cNvCxnSpPr>
          <p:nvPr/>
        </p:nvCxnSpPr>
        <p:spPr>
          <a:xfrm>
            <a:off x="9362576" y="2968108"/>
            <a:ext cx="0" cy="7796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4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8632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2" action="ppaction://hlinksldjump"/>
              </a:rPr>
              <a:t>Introduction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3" action="ppaction://hlinksldjump"/>
              </a:rPr>
              <a:t>Problem description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4" action="ppaction://hlinksldjump"/>
              </a:rPr>
              <a:t>Hardware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5" action="ppaction://hlinksldjump"/>
              </a:rPr>
              <a:t>Software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6" action="ppaction://hlinksldjump"/>
              </a:rPr>
              <a:t>Depth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b="1" dirty="0">
                <a:hlinkClick r:id="rId7" action="ppaction://hlinksldjump"/>
              </a:rPr>
              <a:t>Overlap</a:t>
            </a:r>
            <a:endParaRPr lang="en-US" sz="1800" b="1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8" action="ppaction://hlinksldjump"/>
              </a:rPr>
              <a:t>Colour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9" action="ppaction://hlinksldjump"/>
              </a:rPr>
              <a:t>Application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0" action="ppaction://hlinksldjump"/>
              </a:rPr>
              <a:t>Flaws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1" action="ppaction://hlinksldjump"/>
              </a:rPr>
              <a:t>GUI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2" action="ppaction://hlinksldjump"/>
              </a:rPr>
              <a:t>Conclusion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05262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8E7E78B-C157-4FC4-9E5D-37CB24A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064" y="1702656"/>
            <a:ext cx="2793400" cy="2300447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8FCF1F-2A67-42D1-8851-47E500CB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504F7D2-03F4-4268-88F5-F2D21C8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A9612E-F027-4882-A1C0-3961EC39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6E128D-7A2C-4D35-9A16-6DECBD1EA5FE}"/>
              </a:ext>
            </a:extLst>
          </p:cNvPr>
          <p:cNvSpPr/>
          <p:nvPr/>
        </p:nvSpPr>
        <p:spPr>
          <a:xfrm>
            <a:off x="9458164" y="3955820"/>
            <a:ext cx="31372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Retrieved from </a:t>
            </a:r>
            <a:r>
              <a:rPr lang="en-US" sz="900" dirty="0" err="1"/>
              <a:t>Researchgate</a:t>
            </a:r>
            <a:r>
              <a:rPr lang="en-US" sz="900" dirty="0"/>
              <a:t> </a:t>
            </a:r>
            <a:r>
              <a:rPr lang="en-US" sz="900" baseline="30000" dirty="0"/>
              <a:t>1</a:t>
            </a:r>
            <a:endParaRPr lang="en-US" sz="9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361FF6F-352F-4D1A-90A5-7C1F683A3483}"/>
              </a:ext>
            </a:extLst>
          </p:cNvPr>
          <p:cNvSpPr/>
          <p:nvPr/>
        </p:nvSpPr>
        <p:spPr>
          <a:xfrm>
            <a:off x="549351" y="5956084"/>
            <a:ext cx="96728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900" dirty="0"/>
              <a:t> </a:t>
            </a:r>
            <a:r>
              <a:rPr lang="en-US" sz="900" i="1" dirty="0"/>
              <a:t>Calibration of Kinect for Xbox One and Comparison between the Two Generations of Microsoft Sensors, </a:t>
            </a:r>
            <a:r>
              <a:rPr lang="en-US" sz="900" dirty="0"/>
              <a:t>Diana </a:t>
            </a:r>
            <a:r>
              <a:rPr lang="en-US" sz="900" dirty="0" err="1"/>
              <a:t>Pagliari</a:t>
            </a:r>
            <a:r>
              <a:rPr lang="en-US" sz="900" dirty="0"/>
              <a:t> (01/10/2015), Retrieved 16/12/2018 from www.researchgate.net</a:t>
            </a:r>
            <a:endParaRPr lang="nl-BE" sz="900" i="1" u="sng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88D568-0CA4-47FF-9883-7C2B110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93" y="3312017"/>
            <a:ext cx="3172165" cy="2486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7167C1-5C4F-DE42-8916-8C42C6C50A1B}"/>
              </a:ext>
            </a:extLst>
          </p:cNvPr>
          <p:cNvSpPr txBox="1"/>
          <p:nvPr/>
        </p:nvSpPr>
        <p:spPr>
          <a:xfrm>
            <a:off x="769372" y="1579512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Combine Depth and RGB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Crop height Depth and width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Find proportion pixels (1x1 ≈ 3x3)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Map Depth to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480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A3471EF-E85E-4894-93BB-D6D80432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731A8B-80EC-461F-8AA8-32772AEA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32F8F5-2E95-4160-A057-DC8920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2AED773-BF5A-4C47-A82A-BF8F49BBD0F1}"/>
              </a:ext>
            </a:extLst>
          </p:cNvPr>
          <p:cNvCxnSpPr>
            <a:cxnSpLocks/>
          </p:cNvCxnSpPr>
          <p:nvPr/>
        </p:nvCxnSpPr>
        <p:spPr>
          <a:xfrm>
            <a:off x="9576014" y="2879276"/>
            <a:ext cx="0" cy="9523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5F3091-460F-433A-88ED-4E5F1AA0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230" y="614719"/>
            <a:ext cx="2999569" cy="21131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9CD424-DC58-4C8F-B53D-D91967F5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31" y="3943267"/>
            <a:ext cx="2999569" cy="21076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964ACF-CF93-0B46-91E1-D49292F3F63E}"/>
              </a:ext>
            </a:extLst>
          </p:cNvPr>
          <p:cNvSpPr txBox="1"/>
          <p:nvPr/>
        </p:nvSpPr>
        <p:spPr>
          <a:xfrm>
            <a:off x="769372" y="1579512"/>
            <a:ext cx="513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Crop the matrix to the basket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Create thicker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Run through matrix in 4 directions</a:t>
            </a:r>
          </a:p>
          <a:p>
            <a:pPr lvl="1"/>
            <a:r>
              <a:rPr lang="nl-BE" dirty="0"/>
              <a:t>Value = (0;0;0) until value == (0;0;255)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Clears small imperfections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1548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8632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2" action="ppaction://hlinksldjump"/>
              </a:rPr>
              <a:t>Introduction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3" action="ppaction://hlinksldjump"/>
              </a:rPr>
              <a:t>Problem description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4" action="ppaction://hlinksldjump"/>
              </a:rPr>
              <a:t>Hardware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5" action="ppaction://hlinksldjump"/>
              </a:rPr>
              <a:t>Software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6" action="ppaction://hlinksldjump"/>
              </a:rPr>
              <a:t>Depth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7" action="ppaction://hlinksldjump"/>
              </a:rPr>
              <a:t>Overlap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b="1" dirty="0">
                <a:hlinkClick r:id="rId8" action="ppaction://hlinksldjump"/>
              </a:rPr>
              <a:t>Colour</a:t>
            </a:r>
            <a:endParaRPr lang="en-US" sz="1800"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9" action="ppaction://hlinksldjump"/>
              </a:rPr>
              <a:t>Application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0" action="ppaction://hlinksldjump"/>
              </a:rPr>
              <a:t>Flaws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1" action="ppaction://hlinksldjump"/>
              </a:rPr>
              <a:t>GUI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2" action="ppaction://hlinksldjump"/>
              </a:rPr>
              <a:t>Conclusion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9699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8632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2" action="ppaction://hlinksldjump"/>
              </a:rPr>
              <a:t>Introduction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3" action="ppaction://hlinksldjump"/>
              </a:rPr>
              <a:t>Problem description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4" action="ppaction://hlinksldjump"/>
              </a:rPr>
              <a:t>Hardware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5" action="ppaction://hlinksldjump"/>
              </a:rPr>
              <a:t>Software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6" action="ppaction://hlinksldjump"/>
              </a:rPr>
              <a:t>Depth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7" action="ppaction://hlinksldjump"/>
              </a:rPr>
              <a:t>Overlap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8" action="ppaction://hlinksldjump"/>
              </a:rPr>
              <a:t>Colour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9" action="ppaction://hlinksldjump"/>
              </a:rPr>
              <a:t>Application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0" action="ppaction://hlinksldjump"/>
              </a:rPr>
              <a:t>Flaws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1" action="ppaction://hlinksldjump"/>
              </a:rPr>
              <a:t>GUI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2" action="ppaction://hlinksldjump"/>
              </a:rPr>
              <a:t>Conclusion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4c. Colour</a:t>
            </a:r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855" y="266272"/>
            <a:ext cx="2227013" cy="174293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2387098" y="1819571"/>
            <a:ext cx="3021206" cy="243250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289" y="2158983"/>
            <a:ext cx="2235361" cy="174293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243" y="4043413"/>
            <a:ext cx="2227012" cy="1720469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5542913" y="1137737"/>
            <a:ext cx="459895" cy="168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5542913" y="2819247"/>
            <a:ext cx="530942" cy="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5542913" y="2819247"/>
            <a:ext cx="501021" cy="219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5501786" y="874672"/>
            <a:ext cx="921167" cy="40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5367202" y="2430179"/>
            <a:ext cx="1030720" cy="40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5408304" y="4496738"/>
            <a:ext cx="800164" cy="344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8371915" y="1212249"/>
            <a:ext cx="584159" cy="160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8425131" y="2886866"/>
            <a:ext cx="530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8398960" y="2969028"/>
            <a:ext cx="557115" cy="204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8572521" y="1609527"/>
            <a:ext cx="111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0.2989*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8258651" y="2467510"/>
            <a:ext cx="105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0.5870*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8572520" y="4129504"/>
            <a:ext cx="102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0.1140*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9455851" y="1953993"/>
            <a:ext cx="2400085" cy="1866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021D94-422A-754C-A749-705A24D6FCCA}"/>
              </a:ext>
            </a:extLst>
          </p:cNvPr>
          <p:cNvSpPr txBox="1"/>
          <p:nvPr/>
        </p:nvSpPr>
        <p:spPr>
          <a:xfrm>
            <a:off x="576000" y="1173240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Converting to greyscale</a:t>
            </a:r>
          </a:p>
          <a:p>
            <a:r>
              <a:rPr lang="en-US" dirty="0"/>
              <a:t> 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E83EC7C8-5537-43BC-9713-EEB38544B1A5}"/>
              </a:ext>
            </a:extLst>
          </p:cNvPr>
          <p:cNvSpPr txBox="1"/>
          <p:nvPr/>
        </p:nvSpPr>
        <p:spPr>
          <a:xfrm>
            <a:off x="186120" y="5920775"/>
            <a:ext cx="11365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Those </a:t>
            </a:r>
            <a:r>
              <a:rPr lang="en-US" sz="1200" dirty="0" err="1"/>
              <a:t>coëfficiënts</a:t>
            </a:r>
            <a:r>
              <a:rPr lang="en-US" sz="1200" dirty="0"/>
              <a:t> come from: https://nl.mathworks.com/help/matlab/ref/rgb2gray.html#buiz8mj-9</a:t>
            </a:r>
          </a:p>
        </p:txBody>
      </p:sp>
    </p:spTree>
    <p:extLst>
      <p:ext uri="{BB962C8B-B14F-4D97-AF65-F5344CB8AC3E}">
        <p14:creationId xmlns:p14="http://schemas.microsoft.com/office/powerpoint/2010/main" val="2852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4c: Colour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93" y="3729940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723362" y="3318148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904298" y="3736070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8024137" y="3715187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95" y="3729940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439107" y="3345855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9034845" y="3318148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B45C8-480E-D249-B646-FC77715734AE}"/>
              </a:ext>
            </a:extLst>
          </p:cNvPr>
          <p:cNvSpPr txBox="1"/>
          <p:nvPr/>
        </p:nvSpPr>
        <p:spPr>
          <a:xfrm>
            <a:off x="576000" y="1173240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Blurring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Mean 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Gaussian 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946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4c. Colour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35874" y="2852182"/>
            <a:ext cx="1179514" cy="12910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97870" y="2270232"/>
            <a:ext cx="2783507" cy="2085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07407" y="2741492"/>
            <a:ext cx="1179514" cy="1291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389" y="1816924"/>
            <a:ext cx="3874199" cy="299222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89" y="2770959"/>
            <a:ext cx="1922814" cy="1149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51D276-2D47-6941-8D26-120943256BC9}"/>
              </a:ext>
            </a:extLst>
          </p:cNvPr>
          <p:cNvSpPr txBox="1"/>
          <p:nvPr/>
        </p:nvSpPr>
        <p:spPr>
          <a:xfrm>
            <a:off x="576000" y="1313088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023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303926" y="1829395"/>
            <a:ext cx="27228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  <a:br>
              <a:rPr lang="nl-BE" sz="1900" dirty="0"/>
            </a:br>
            <a:r>
              <a:rPr lang="nl-BE" sz="1900" dirty="0"/>
              <a:t>1</a:t>
            </a:r>
          </a:p>
          <a:p>
            <a:r>
              <a:rPr lang="nl-BE" sz="1900" dirty="0"/>
              <a:t>1 1 1 1 1 1 1 1 1 1 1 1 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78CF8EB3-3BDF-436F-AE93-AFAF64DB19EA}"/>
              </a:ext>
            </a:extLst>
          </p:cNvPr>
          <p:cNvSpPr txBox="1"/>
          <p:nvPr/>
        </p:nvSpPr>
        <p:spPr>
          <a:xfrm>
            <a:off x="438618" y="1183064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with convolutions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C68B41DD-F34B-4F05-BCF3-4FF07157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15" y="98164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745724" y="5343663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6AA5F092-5EFD-4A8E-834E-CB6681597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3F79D0F2-0C06-4FB5-83F5-0E74E93C7783}"/>
              </a:ext>
            </a:extLst>
          </p:cNvPr>
          <p:cNvSpPr txBox="1"/>
          <p:nvPr/>
        </p:nvSpPr>
        <p:spPr>
          <a:xfrm>
            <a:off x="576000" y="1145005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4: Thresholding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219" y="1155837"/>
            <a:ext cx="6926674" cy="4887153"/>
          </a:xfrm>
          <a:prstGeom prst="rect">
            <a:avLst/>
          </a:prstGeom>
        </p:spPr>
      </p:pic>
      <p:sp>
        <p:nvSpPr>
          <p:cNvPr id="8" name="Titel 3">
            <a:extLst>
              <a:ext uri="{FF2B5EF4-FFF2-40B4-BE49-F238E27FC236}">
                <a16:creationId xmlns:a16="http://schemas.microsoft.com/office/drawing/2014/main" id="{325B338B-E627-401E-A8E8-C98CF772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65CFA75-F306-4C8F-8DF3-91FB8BC92124}"/>
              </a:ext>
            </a:extLst>
          </p:cNvPr>
          <p:cNvSpPr txBox="1"/>
          <p:nvPr/>
        </p:nvSpPr>
        <p:spPr>
          <a:xfrm>
            <a:off x="576000" y="1359036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5: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DF60D6-AB53-1B48-89BA-99EAC5F6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06CD8-7A1A-5342-AF25-10DE832B4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8CBFD-6E39-344A-9775-33602C72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regroup</a:t>
            </a:r>
          </a:p>
        </p:txBody>
      </p:sp>
    </p:spTree>
    <p:extLst>
      <p:ext uri="{BB962C8B-B14F-4D97-AF65-F5344CB8AC3E}">
        <p14:creationId xmlns:p14="http://schemas.microsoft.com/office/powerpoint/2010/main" val="2085315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574800" y="1149101"/>
            <a:ext cx="570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976" y="3330850"/>
            <a:ext cx="2981530" cy="2879150"/>
          </a:xfrm>
          <a:prstGeom prst="rect">
            <a:avLst/>
          </a:prstGeom>
        </p:spPr>
      </p:pic>
      <p:sp>
        <p:nvSpPr>
          <p:cNvPr id="8" name="Titel 3">
            <a:extLst>
              <a:ext uri="{FF2B5EF4-FFF2-40B4-BE49-F238E27FC236}">
                <a16:creationId xmlns:a16="http://schemas.microsoft.com/office/drawing/2014/main" id="{E67DDC71-FDD8-4D22-90B8-9A3730BC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1E9FE8-16AD-4F00-915E-71E63E829349}"/>
              </a:ext>
            </a:extLst>
          </p:cNvPr>
          <p:cNvSpPr txBox="1"/>
          <p:nvPr/>
        </p:nvSpPr>
        <p:spPr>
          <a:xfrm>
            <a:off x="576000" y="1572428"/>
            <a:ext cx="6677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Loop through every pixel:</a:t>
            </a:r>
          </a:p>
          <a:p>
            <a:pPr marL="342900" indent="-342900">
              <a:buAutoNum type="arabicParenR"/>
            </a:pPr>
            <a:r>
              <a:rPr lang="en-US" dirty="0"/>
              <a:t>Check if pixel is black</a:t>
            </a:r>
          </a:p>
          <a:p>
            <a:pPr marL="342900" indent="-342900">
              <a:buAutoNum type="arabicParenR"/>
            </a:pPr>
            <a:r>
              <a:rPr lang="en-US" dirty="0"/>
              <a:t>Count same pixels values in grid</a:t>
            </a:r>
          </a:p>
          <a:p>
            <a:pPr marL="342900" indent="-342900">
              <a:buAutoNum type="arabicParenR"/>
            </a:pPr>
            <a:r>
              <a:rPr lang="en-US" dirty="0"/>
              <a:t>Check if that amount of pixels is big enough</a:t>
            </a:r>
          </a:p>
          <a:p>
            <a:pPr marL="342900" indent="-342900">
              <a:buAutoNum type="arabicParenR"/>
            </a:pPr>
            <a:r>
              <a:rPr lang="en-US" dirty="0"/>
              <a:t>Search for group number in grid</a:t>
            </a:r>
            <a:br>
              <a:rPr lang="en-US" dirty="0"/>
            </a:br>
            <a:r>
              <a:rPr lang="en-US" dirty="0"/>
              <a:t>(No group found? -&gt; assign new group number)</a:t>
            </a:r>
          </a:p>
          <a:p>
            <a:pPr marL="342900" indent="-342900">
              <a:buAutoNum type="arabicParenR"/>
            </a:pPr>
            <a:r>
              <a:rPr lang="en-US" dirty="0"/>
              <a:t>Place group number in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475E7-1B98-499E-AA08-EE7454237C13}"/>
              </a:ext>
            </a:extLst>
          </p:cNvPr>
          <p:cNvSpPr txBox="1"/>
          <p:nvPr/>
        </p:nvSpPr>
        <p:spPr>
          <a:xfrm>
            <a:off x="576000" y="1145005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6: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797540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3A5766"/>
                </a:solidFill>
              </a:rPr>
              <a:t>Loop </a:t>
            </a:r>
            <a:r>
              <a:rPr lang="nl-BE" dirty="0" err="1">
                <a:solidFill>
                  <a:srgbClr val="3A5766"/>
                </a:solidFill>
              </a:rPr>
              <a:t>through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every</a:t>
            </a:r>
            <a:r>
              <a:rPr lang="nl-BE" dirty="0">
                <a:solidFill>
                  <a:srgbClr val="3A5766"/>
                </a:solidFill>
              </a:rPr>
              <a:t> pixel (right-top </a:t>
            </a:r>
            <a:r>
              <a:rPr lang="nl-BE" dirty="0" err="1">
                <a:solidFill>
                  <a:srgbClr val="3A5766"/>
                </a:solidFill>
              </a:rPr>
              <a:t>to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left-bottom</a:t>
            </a:r>
            <a:r>
              <a:rPr lang="nl-BE" dirty="0">
                <a:solidFill>
                  <a:srgbClr val="3A5766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3A5766"/>
                </a:solidFill>
              </a:rPr>
              <a:t>Check </a:t>
            </a:r>
            <a:r>
              <a:rPr lang="nl-BE" dirty="0" err="1">
                <a:solidFill>
                  <a:srgbClr val="3A5766"/>
                </a:solidFill>
              </a:rPr>
              <a:t>if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number</a:t>
            </a:r>
            <a:r>
              <a:rPr lang="nl-BE" dirty="0">
                <a:solidFill>
                  <a:srgbClr val="3A5766"/>
                </a:solidFill>
              </a:rPr>
              <a:t> is </a:t>
            </a:r>
            <a:r>
              <a:rPr lang="nl-BE" dirty="0" err="1">
                <a:solidFill>
                  <a:srgbClr val="3A5766"/>
                </a:solidFill>
              </a:rPr>
              <a:t>not</a:t>
            </a:r>
            <a:r>
              <a:rPr lang="nl-BE" dirty="0">
                <a:solidFill>
                  <a:srgbClr val="3A5766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3A5766"/>
                </a:solidFill>
              </a:rPr>
              <a:t>Check </a:t>
            </a:r>
            <a:r>
              <a:rPr lang="nl-BE" dirty="0" err="1">
                <a:solidFill>
                  <a:srgbClr val="3A5766"/>
                </a:solidFill>
              </a:rPr>
              <a:t>if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there</a:t>
            </a:r>
            <a:r>
              <a:rPr lang="nl-BE" dirty="0">
                <a:solidFill>
                  <a:srgbClr val="3A5766"/>
                </a:solidFill>
              </a:rPr>
              <a:t> is </a:t>
            </a:r>
            <a:r>
              <a:rPr lang="nl-BE" dirty="0" err="1">
                <a:solidFill>
                  <a:srgbClr val="3A5766"/>
                </a:solidFill>
              </a:rPr>
              <a:t>another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in </a:t>
            </a:r>
            <a:r>
              <a:rPr lang="nl-BE" dirty="0" err="1">
                <a:solidFill>
                  <a:srgbClr val="3A5766"/>
                </a:solidFill>
              </a:rPr>
              <a:t>the</a:t>
            </a:r>
            <a:r>
              <a:rPr lang="nl-BE" dirty="0">
                <a:solidFill>
                  <a:srgbClr val="3A5766"/>
                </a:solidFill>
              </a:rPr>
              <a:t> X-pixels below </a:t>
            </a:r>
            <a:r>
              <a:rPr lang="nl-BE" dirty="0" err="1">
                <a:solidFill>
                  <a:srgbClr val="3A5766"/>
                </a:solidFill>
              </a:rPr>
              <a:t>this</a:t>
            </a:r>
            <a:r>
              <a:rPr lang="nl-BE" dirty="0">
                <a:solidFill>
                  <a:srgbClr val="3A5766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3A5766"/>
                </a:solidFill>
              </a:rPr>
              <a:t>Replace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number</a:t>
            </a:r>
            <a:r>
              <a:rPr lang="nl-BE" dirty="0">
                <a:solidFill>
                  <a:srgbClr val="3A5766"/>
                </a:solidFill>
              </a:rPr>
              <a:t> of </a:t>
            </a:r>
            <a:r>
              <a:rPr lang="nl-BE" dirty="0" err="1">
                <a:solidFill>
                  <a:srgbClr val="3A5766"/>
                </a:solidFill>
              </a:rPr>
              <a:t>the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bottom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with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the</a:t>
            </a:r>
            <a:r>
              <a:rPr lang="nl-BE" dirty="0">
                <a:solidFill>
                  <a:srgbClr val="3A5766"/>
                </a:solidFill>
              </a:rPr>
              <a:t> top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number</a:t>
            </a:r>
            <a:r>
              <a:rPr lang="nl-BE" dirty="0">
                <a:solidFill>
                  <a:srgbClr val="3A5766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562DC277-998E-45C3-AA96-0A705519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89E6-AE9B-4C99-B7C9-2D1CD3FA06F2}"/>
              </a:ext>
            </a:extLst>
          </p:cNvPr>
          <p:cNvSpPr txBox="1"/>
          <p:nvPr/>
        </p:nvSpPr>
        <p:spPr>
          <a:xfrm>
            <a:off x="576000" y="1145005"/>
            <a:ext cx="5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7: Regrouping</a:t>
            </a:r>
          </a:p>
        </p:txBody>
      </p:sp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05" y="875022"/>
            <a:ext cx="6573589" cy="5107955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A891D340-9025-4DF3-A19D-36DE5C9D35E7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/>
              <a:t>4c: Colour</a:t>
            </a:r>
            <a:endParaRPr lang="nl-BE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74FF69C-1E73-44FC-8A2E-DCA3DB5C4B7A}"/>
              </a:ext>
            </a:extLst>
          </p:cNvPr>
          <p:cNvSpPr txBox="1"/>
          <p:nvPr/>
        </p:nvSpPr>
        <p:spPr>
          <a:xfrm>
            <a:off x="576000" y="1145005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7: Drawing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3EEB1-0E6D-3E45-8538-02B30553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EA3427-CCEF-184D-960E-A13DCD72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0F7501-8C3F-EE4A-9592-53E9D00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4c.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Picture 1" descr="page41image57336144">
            <a:extLst>
              <a:ext uri="{FF2B5EF4-FFF2-40B4-BE49-F238E27FC236}">
                <a16:creationId xmlns:a16="http://schemas.microsoft.com/office/drawing/2014/main" id="{8C9B4F9C-D94F-B140-A8C4-D25EABF73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361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8632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2" action="ppaction://hlinksldjump"/>
              </a:rPr>
              <a:t>Introduction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3" action="ppaction://hlinksldjump"/>
              </a:rPr>
              <a:t>Problem description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4" action="ppaction://hlinksldjump"/>
              </a:rPr>
              <a:t>Hardware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5" action="ppaction://hlinksldjump"/>
              </a:rPr>
              <a:t>Software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6" action="ppaction://hlinksldjump"/>
              </a:rPr>
              <a:t>Depth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7" action="ppaction://hlinksldjump"/>
              </a:rPr>
              <a:t>Overlap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8" action="ppaction://hlinksldjump"/>
              </a:rPr>
              <a:t>Colour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hlinkClick r:id="rId9" action="ppaction://hlinksldjump"/>
              </a:rPr>
              <a:t>Application</a:t>
            </a:r>
            <a:endParaRPr lang="en-US" sz="1800"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0" action="ppaction://hlinksldjump"/>
              </a:rPr>
              <a:t>Flaws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1" action="ppaction://hlinksldjump"/>
              </a:rPr>
              <a:t>GUI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2" action="ppaction://hlinksldjump"/>
              </a:rPr>
              <a:t>Conclusion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96227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Gathering 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Non-optimal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 get whitened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/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Rotating each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Between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Precision of 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∗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l-G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blipFill>
                <a:blip r:embed="rId3"/>
                <a:stretch>
                  <a:fillRect l="-74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9" y="1178912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576000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all optimal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matrix and its 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8632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2" action="ppaction://hlinksldjump"/>
              </a:rPr>
              <a:t>Introduction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3" action="ppaction://hlinksldjump"/>
              </a:rPr>
              <a:t>Problem description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4" action="ppaction://hlinksldjump"/>
              </a:rPr>
              <a:t>Hardware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5" action="ppaction://hlinksldjump"/>
              </a:rPr>
              <a:t>Software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6" action="ppaction://hlinksldjump"/>
              </a:rPr>
              <a:t>Depth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7" action="ppaction://hlinksldjump"/>
              </a:rPr>
              <a:t>Overlap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8" action="ppaction://hlinksldjump"/>
              </a:rPr>
              <a:t>Colour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9" action="ppaction://hlinksldjump"/>
              </a:rPr>
              <a:t>Application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hlinkClick r:id="rId10" action="ppaction://hlinksldjump"/>
              </a:rPr>
              <a:t>Flaws</a:t>
            </a:r>
            <a:endParaRPr lang="en-US" sz="1800"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1" action="ppaction://hlinksldjump"/>
              </a:rPr>
              <a:t>GUI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2" action="ppaction://hlinksldjump"/>
              </a:rPr>
              <a:t>Conclusion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91355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AFA1D-C01F-1647-B810-C5C28150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4486F-0BA5-9948-9C88-B50FC815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EE8EAD-E59D-C94B-A3C0-4AA408B2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608326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8632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2" action="ppaction://hlinksldjump"/>
              </a:rPr>
              <a:t>Introduction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3" action="ppaction://hlinksldjump"/>
              </a:rPr>
              <a:t>Problem description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4" action="ppaction://hlinksldjump"/>
              </a:rPr>
              <a:t>Hardware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5" action="ppaction://hlinksldjump"/>
              </a:rPr>
              <a:t>Software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6" action="ppaction://hlinksldjump"/>
              </a:rPr>
              <a:t>Depth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7" action="ppaction://hlinksldjump"/>
              </a:rPr>
              <a:t>Overlap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8" action="ppaction://hlinksldjump"/>
              </a:rPr>
              <a:t>Colour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9" action="ppaction://hlinksldjump"/>
              </a:rPr>
              <a:t>Application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0" action="ppaction://hlinksldjump"/>
              </a:rPr>
              <a:t>Flaws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hlinkClick r:id="rId11" action="ppaction://hlinksldjump"/>
              </a:rPr>
              <a:t>GUI</a:t>
            </a:r>
            <a:endParaRPr lang="en-US" sz="1800"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2" action="ppaction://hlinksldjump"/>
              </a:rPr>
              <a:t>Conclusion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08034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8632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2" action="ppaction://hlinksldjump"/>
              </a:rPr>
              <a:t>Introduction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hlinkClick r:id="rId3" action="ppaction://hlinksldjump"/>
              </a:rPr>
              <a:t>Problem description</a:t>
            </a:r>
            <a:endParaRPr lang="en-US" sz="1800"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4" action="ppaction://hlinksldjump"/>
              </a:rPr>
              <a:t>Hardware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5" action="ppaction://hlinksldjump"/>
              </a:rPr>
              <a:t>Software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6" action="ppaction://hlinksldjump"/>
              </a:rPr>
              <a:t>Depth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7" action="ppaction://hlinksldjump"/>
              </a:rPr>
              <a:t>Overlap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8" action="ppaction://hlinksldjump"/>
              </a:rPr>
              <a:t>Colour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9" action="ppaction://hlinksldjump"/>
              </a:rPr>
              <a:t>Application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0" action="ppaction://hlinksldjump"/>
              </a:rPr>
              <a:t>Flaws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1" action="ppaction://hlinksldjump"/>
              </a:rPr>
              <a:t>GUI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2" action="ppaction://hlinksldjump"/>
              </a:rPr>
              <a:t>Conclusion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466080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8632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2" action="ppaction://hlinksldjump"/>
              </a:rPr>
              <a:t>Introduction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3" action="ppaction://hlinksldjump"/>
              </a:rPr>
              <a:t>Problem description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4" action="ppaction://hlinksldjump"/>
              </a:rPr>
              <a:t>Hardware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5" action="ppaction://hlinksldjump"/>
              </a:rPr>
              <a:t>Software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6" action="ppaction://hlinksldjump"/>
              </a:rPr>
              <a:t>Depth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7" action="ppaction://hlinksldjump"/>
              </a:rPr>
              <a:t>Overlap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8" action="ppaction://hlinksldjump"/>
              </a:rPr>
              <a:t>Colour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9" action="ppaction://hlinksldjump"/>
              </a:rPr>
              <a:t>Application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0" action="ppaction://hlinksldjump"/>
              </a:rPr>
              <a:t>Flaws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1" action="ppaction://hlinksldjump"/>
              </a:rPr>
              <a:t>GUI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hlinkClick r:id="rId12" action="ppaction://hlinksldjump"/>
              </a:rPr>
              <a:t>Conclusion</a:t>
            </a:r>
            <a:endParaRPr lang="en-US" sz="18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800606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5451551-D251-4632-8DD7-85128069AECF}"/>
              </a:ext>
            </a:extLst>
          </p:cNvPr>
          <p:cNvSpPr/>
          <p:nvPr/>
        </p:nvSpPr>
        <p:spPr>
          <a:xfrm>
            <a:off x="1081696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Depth data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4336AD0-7791-4C5C-9E88-E91443F0F16B}"/>
              </a:ext>
            </a:extLst>
          </p:cNvPr>
          <p:cNvCxnSpPr>
            <a:stCxn id="6" idx="3"/>
          </p:cNvCxnSpPr>
          <p:nvPr/>
        </p:nvCxnSpPr>
        <p:spPr>
          <a:xfrm>
            <a:off x="2715187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FE8A431-F8AA-4831-9CD8-FB8AEC194C12}"/>
              </a:ext>
            </a:extLst>
          </p:cNvPr>
          <p:cNvSpPr/>
          <p:nvPr/>
        </p:nvSpPr>
        <p:spPr>
          <a:xfrm>
            <a:off x="3853778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basket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B29797E-FBAD-48D4-8CFA-4E1C85239143}"/>
              </a:ext>
            </a:extLst>
          </p:cNvPr>
          <p:cNvCxnSpPr/>
          <p:nvPr/>
        </p:nvCxnSpPr>
        <p:spPr>
          <a:xfrm>
            <a:off x="5487269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B331BEBD-3ECB-4071-923E-77502FF5972D}"/>
              </a:ext>
            </a:extLst>
          </p:cNvPr>
          <p:cNvSpPr/>
          <p:nvPr/>
        </p:nvSpPr>
        <p:spPr>
          <a:xfrm>
            <a:off x="6625860" y="200703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Overlap</a:t>
            </a:r>
          </a:p>
          <a:p>
            <a:pPr algn="ctr"/>
            <a:r>
              <a:rPr lang="nl-BE" dirty="0"/>
              <a:t>Depth </a:t>
            </a:r>
            <a:r>
              <a:rPr lang="nl-BE" dirty="0" err="1"/>
              <a:t>and</a:t>
            </a:r>
            <a:r>
              <a:rPr lang="nl-BE" dirty="0"/>
              <a:t> RGB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100DF1D-9DC2-4053-AE6B-70D6B9830D9B}"/>
              </a:ext>
            </a:extLst>
          </p:cNvPr>
          <p:cNvCxnSpPr/>
          <p:nvPr/>
        </p:nvCxnSpPr>
        <p:spPr>
          <a:xfrm>
            <a:off x="8629964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D830BD72-73CF-4B44-8035-835F1A080914}"/>
              </a:ext>
            </a:extLst>
          </p:cNvPr>
          <p:cNvSpPr/>
          <p:nvPr/>
        </p:nvSpPr>
        <p:spPr>
          <a:xfrm>
            <a:off x="9768555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RGB Image of basket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51AD76E-6850-4927-8A66-9CE5D8C7B7E9}"/>
              </a:ext>
            </a:extLst>
          </p:cNvPr>
          <p:cNvCxnSpPr>
            <a:cxnSpLocks/>
          </p:cNvCxnSpPr>
          <p:nvPr/>
        </p:nvCxnSpPr>
        <p:spPr>
          <a:xfrm>
            <a:off x="10585300" y="2670550"/>
            <a:ext cx="0" cy="1120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0220DFDE-30EB-4B4F-9E9E-E824086F33F4}"/>
              </a:ext>
            </a:extLst>
          </p:cNvPr>
          <p:cNvSpPr/>
          <p:nvPr/>
        </p:nvSpPr>
        <p:spPr>
          <a:xfrm>
            <a:off x="9768554" y="3790695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F860442-74E8-4809-9B86-0CAD46B55393}"/>
              </a:ext>
            </a:extLst>
          </p:cNvPr>
          <p:cNvCxnSpPr>
            <a:cxnSpLocks/>
          </p:cNvCxnSpPr>
          <p:nvPr/>
        </p:nvCxnSpPr>
        <p:spPr>
          <a:xfrm flipH="1">
            <a:off x="8629964" y="4077000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D1A88C98-1B21-4C43-86E4-1A45002B7869}"/>
              </a:ext>
            </a:extLst>
          </p:cNvPr>
          <p:cNvSpPr/>
          <p:nvPr/>
        </p:nvSpPr>
        <p:spPr>
          <a:xfrm>
            <a:off x="6625860" y="377075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Grouping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55FEA2A3-8110-47FD-94C1-07857A153578}"/>
              </a:ext>
            </a:extLst>
          </p:cNvPr>
          <p:cNvCxnSpPr>
            <a:cxnSpLocks/>
          </p:cNvCxnSpPr>
          <p:nvPr/>
        </p:nvCxnSpPr>
        <p:spPr>
          <a:xfrm flipH="1">
            <a:off x="5487270" y="4082883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7A7E1963-031D-4EE1-BF2D-98509A09A29E}"/>
              </a:ext>
            </a:extLst>
          </p:cNvPr>
          <p:cNvSpPr/>
          <p:nvPr/>
        </p:nvSpPr>
        <p:spPr>
          <a:xfrm>
            <a:off x="3853779" y="376447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endParaRPr lang="nl-BE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4DC8BF81-018B-49AA-A23A-CE076F0F9C49}"/>
              </a:ext>
            </a:extLst>
          </p:cNvPr>
          <p:cNvCxnSpPr>
            <a:cxnSpLocks/>
          </p:cNvCxnSpPr>
          <p:nvPr/>
        </p:nvCxnSpPr>
        <p:spPr>
          <a:xfrm flipH="1">
            <a:off x="2715187" y="4088470"/>
            <a:ext cx="1138591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A3AC3178-0753-4C20-B61A-7D69168B3099}"/>
              </a:ext>
            </a:extLst>
          </p:cNvPr>
          <p:cNvSpPr/>
          <p:nvPr/>
        </p:nvSpPr>
        <p:spPr>
          <a:xfrm>
            <a:off x="1081695" y="375300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best package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6" grpId="0" animBg="1"/>
      <p:bldP spid="19" grpId="0" animBg="1"/>
      <p:bldP spid="22" grpId="0" animBg="1"/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A0D9AC-D495-E941-9B18-CCC8A0AF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EE532-4DE9-584B-A149-A4AC6E66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4E02F6-A465-1746-BF85-EEE9D25B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5B047-7C85-214D-8679-2C09AED5806B}"/>
              </a:ext>
            </a:extLst>
          </p:cNvPr>
          <p:cNvSpPr txBox="1"/>
          <p:nvPr/>
        </p:nvSpPr>
        <p:spPr>
          <a:xfrm>
            <a:off x="576000" y="3963941"/>
            <a:ext cx="6121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Keep them in mind for a moment. Our colleagues will gladly answer all your questions.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404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8632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2" action="ppaction://hlinksldjump"/>
              </a:rPr>
              <a:t>Introduction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3" action="ppaction://hlinksldjump"/>
              </a:rPr>
              <a:t>Problem description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hlinkClick r:id="rId4" action="ppaction://hlinksldjump"/>
              </a:rPr>
              <a:t>Hardware</a:t>
            </a:r>
            <a:endParaRPr lang="en-US" sz="1800"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5" action="ppaction://hlinksldjump"/>
              </a:rPr>
              <a:t>Software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6" action="ppaction://hlinksldjump"/>
              </a:rPr>
              <a:t>Depth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7" action="ppaction://hlinksldjump"/>
              </a:rPr>
              <a:t>Overlap</a:t>
            </a:r>
            <a:endParaRPr lang="en-US" sz="1800" dirty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en-US" sz="1800" dirty="0">
                <a:hlinkClick r:id="rId8" action="ppaction://hlinksldjump"/>
              </a:rPr>
              <a:t>Colour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9" action="ppaction://hlinksldjump"/>
              </a:rPr>
              <a:t>Application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0" action="ppaction://hlinksldjump"/>
              </a:rPr>
              <a:t>Flaws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1" action="ppaction://hlinksldjump"/>
              </a:rPr>
              <a:t>GUI</a:t>
            </a:r>
            <a:endParaRPr lang="en-US" sz="1800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hlinkClick r:id="rId12" action="ppaction://hlinksldjump"/>
              </a:rPr>
              <a:t>Conclusion</a:t>
            </a: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5291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1196</Words>
  <Application>Microsoft Macintosh PowerPoint</Application>
  <PresentationFormat>Widescreen</PresentationFormat>
  <Paragraphs>488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Cambria Math</vt:lpstr>
      <vt:lpstr>Corbel</vt:lpstr>
      <vt:lpstr>Times New Roman</vt:lpstr>
      <vt:lpstr>Wingdings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4. Samenvatting software</vt:lpstr>
      <vt:lpstr>Table of contents</vt:lpstr>
      <vt:lpstr>4a. Depth</vt:lpstr>
      <vt:lpstr>4a. Depth</vt:lpstr>
      <vt:lpstr>4a. Depth</vt:lpstr>
      <vt:lpstr>Table of contents</vt:lpstr>
      <vt:lpstr>4b. Overlap</vt:lpstr>
      <vt:lpstr>4b. Overlap</vt:lpstr>
      <vt:lpstr>Table of contents</vt:lpstr>
      <vt:lpstr>PowerPoint Presentation</vt:lpstr>
      <vt:lpstr>4c: Colour</vt:lpstr>
      <vt:lpstr>4c. Colour</vt:lpstr>
      <vt:lpstr>4c: Colour</vt:lpstr>
      <vt:lpstr>4c: Colour</vt:lpstr>
      <vt:lpstr>4c: Colour</vt:lpstr>
      <vt:lpstr>Problem regroup</vt:lpstr>
      <vt:lpstr>4c: Colour</vt:lpstr>
      <vt:lpstr>4c: Colour</vt:lpstr>
      <vt:lpstr>PowerPoint Presentation</vt:lpstr>
      <vt:lpstr>4c. Colour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6. Flaws</vt:lpstr>
      <vt:lpstr>Table of contents</vt:lpstr>
      <vt:lpstr>7. GUI</vt:lpstr>
      <vt:lpstr>Table of contents</vt:lpstr>
      <vt:lpstr>8. Conclusion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2018-12-17T18:20:58Z</dcterms:modified>
</cp:coreProperties>
</file>